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350" r:id="rId2"/>
    <p:sldId id="469" r:id="rId3"/>
    <p:sldId id="471" r:id="rId4"/>
    <p:sldId id="475" r:id="rId5"/>
    <p:sldId id="473" r:id="rId6"/>
    <p:sldId id="474" r:id="rId7"/>
    <p:sldId id="470" r:id="rId8"/>
  </p:sldIdLst>
  <p:sldSz cx="9144000" cy="5143500" type="screen16x9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ngea-team@outlook.com" initials="p" lastIdx="1" clrIdx="0">
    <p:extLst>
      <p:ext uri="{19B8F6BF-5375-455C-9EA6-DF929625EA0E}">
        <p15:presenceInfo xmlns:p15="http://schemas.microsoft.com/office/powerpoint/2012/main" userId="f18836de65c267e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37FBC"/>
    <a:srgbClr val="17375E"/>
    <a:srgbClr val="000099"/>
    <a:srgbClr val="008DC0"/>
    <a:srgbClr val="038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5630" autoAdjust="0"/>
  </p:normalViewPr>
  <p:slideViewPr>
    <p:cSldViewPr>
      <p:cViewPr varScale="1">
        <p:scale>
          <a:sx n="103" d="100"/>
          <a:sy n="103" d="100"/>
        </p:scale>
        <p:origin x="1018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1301234-1102-4242-B84B-5AA7E8D403E2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E48B005-7989-4AAF-BDB9-087CC3EC85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ECAB89C-650D-4276-BFCD-29ECA19E5E6E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07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18F6198-DD6A-4A8B-B04E-72E0418C261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8F6198-DD6A-4A8B-B04E-72E0418C2614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8250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404FB-E343-423A-9B2C-1748853DAF38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25CA4-B739-4B6C-B52D-BF9367FB07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62CEF-2CE2-493B-B721-CBF2FCBD2A29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158BC-3BDC-4F40-A4E5-122303BE37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60DB0-CCF8-4782-8332-1945D627CB5E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394B5-5E0D-4BB3-901F-EF43D65C1E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2607B-04B4-425A-8F4B-7C23A84F9CF1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B4B5D-E425-49E1-A21F-1FF02CE5D2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EE6EB-4DD8-4D80-BE50-3078FE1A1F4C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BA4D2-923D-4A67-961C-91E5E248C4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AE62C-B6A9-4CC0-951E-CC098286C3C5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5EDEC-DB32-4F8A-840C-919454DF6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4BAA1-72B4-4B56-97C6-A1335D0A63F7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08C05-4923-41A0-9CD5-3375C5C7BF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445F9-E842-4993-9A62-556B92E46ACF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ED309-1994-451E-8694-255B159740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BA4EE-51A8-4577-B423-097794F1B9A1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B89EA-0BE9-448A-A7DF-2F1AF4D7D3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A19D3-5AB3-4641-B251-5601B7B49C8B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9BD9E-724C-43F9-B22F-603DB775122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BF3D5-AD99-482D-8678-615EA8FC0280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CB278-DECA-4E86-9073-4F3365711E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861E66-8872-4184-88B1-A44925A4178D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C399B2-93FE-4A69-88C7-3A60A5187F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3" r:id="rId2"/>
    <p:sldLayoutId id="2147483752" r:id="rId3"/>
    <p:sldLayoutId id="2147483751" r:id="rId4"/>
    <p:sldLayoutId id="2147483750" r:id="rId5"/>
    <p:sldLayoutId id="2147483749" r:id="rId6"/>
    <p:sldLayoutId id="2147483748" r:id="rId7"/>
    <p:sldLayoutId id="2147483747" r:id="rId8"/>
    <p:sldLayoutId id="2147483746" r:id="rId9"/>
    <p:sldLayoutId id="2147483745" r:id="rId10"/>
    <p:sldLayoutId id="21474837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B086068-D270-499D-A820-6A992EA7AE05}"/>
              </a:ext>
            </a:extLst>
          </p:cNvPr>
          <p:cNvSpPr>
            <a:spLocks/>
          </p:cNvSpPr>
          <p:nvPr/>
        </p:nvSpPr>
        <p:spPr>
          <a:xfrm>
            <a:off x="4714876" y="1571618"/>
            <a:ext cx="408650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37FBC"/>
                </a:solidFill>
                <a:latin typeface="+mj-lt"/>
              </a:rPr>
              <a:t>КРУГЛЫЙ СТОЛ</a:t>
            </a:r>
          </a:p>
          <a:p>
            <a:pPr algn="ctr"/>
            <a:r>
              <a:rPr lang="ru-RU" sz="2800" b="1" dirty="0">
                <a:solidFill>
                  <a:srgbClr val="037FBC"/>
                </a:solidFill>
                <a:latin typeface="+mj-lt"/>
              </a:rPr>
              <a:t>«ИТОГИ ПРАКТИКИ  НАСТАВНИЧЕСТВА ПРИ РАЗРАБОТКЕ УЧЕНИЧЕСКИХ ПРОЕКТОВ»</a:t>
            </a:r>
          </a:p>
          <a:p>
            <a:pPr algn="just"/>
            <a:endParaRPr lang="ru-RU" sz="20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57172"/>
            <a:ext cx="447351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14528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42858"/>
            <a:ext cx="8501122" cy="357190"/>
          </a:xfrm>
        </p:spPr>
        <p:txBody>
          <a:bodyPr/>
          <a:lstStyle/>
          <a:p>
            <a:pPr algn="just"/>
            <a:r>
              <a:rPr lang="ru-RU" sz="3200" b="1" dirty="0">
                <a:solidFill>
                  <a:srgbClr val="FF0000"/>
                </a:solidFill>
              </a:rPr>
              <a:t>Социальный портрет студента-наставника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500048"/>
            <a:ext cx="5500726" cy="4500576"/>
          </a:xfrm>
        </p:spPr>
        <p:txBody>
          <a:bodyPr/>
          <a:lstStyle/>
          <a:p>
            <a:pPr algn="just"/>
            <a:r>
              <a:rPr lang="ru-RU" sz="1800" b="1" i="1" dirty="0">
                <a:solidFill>
                  <a:srgbClr val="002060"/>
                </a:solidFill>
              </a:rPr>
              <a:t>Что важнее всего в жизни? -</a:t>
            </a:r>
            <a:r>
              <a:rPr lang="ru-RU" sz="1800" i="1" dirty="0"/>
              <a:t> </a:t>
            </a:r>
            <a:r>
              <a:rPr lang="ru-RU" sz="1600" dirty="0">
                <a:solidFill>
                  <a:srgbClr val="002060"/>
                </a:solidFill>
              </a:rPr>
              <a:t>семья, карьера, религия, свобода, мир, любовь, искренность, доброта, финансовое благополучие, дети, душевные разговоры, поддержка друг друга,  достижение  всех целей..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</a:rPr>
              <a:t>Кем или чем больше всего восхищается?-</a:t>
            </a:r>
            <a:r>
              <a:rPr lang="ru-RU" sz="1800" i="1" dirty="0"/>
              <a:t> </a:t>
            </a:r>
            <a:r>
              <a:rPr lang="ru-RU" sz="1600" dirty="0">
                <a:solidFill>
                  <a:srgbClr val="002060"/>
                </a:solidFill>
              </a:rPr>
              <a:t>своими родителями, бабушкой,  людьми, сверстниками, которые  добились поставленных целей, собой..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</a:rPr>
              <a:t>О какой  профессии и где мечтают работать</a:t>
            </a:r>
            <a:r>
              <a:rPr lang="ru-RU" sz="1600" b="1" i="1" dirty="0">
                <a:solidFill>
                  <a:srgbClr val="002060"/>
                </a:solidFill>
              </a:rPr>
              <a:t>?- </a:t>
            </a:r>
            <a:r>
              <a:rPr lang="ru-RU" sz="1600" dirty="0">
                <a:solidFill>
                  <a:srgbClr val="002060"/>
                </a:solidFill>
              </a:rPr>
              <a:t>открыть собственный бренд одежды (ателье, салон красоты), певица, музыкант,  </a:t>
            </a:r>
            <a:r>
              <a:rPr lang="en-US" sz="1600" dirty="0">
                <a:solidFill>
                  <a:srgbClr val="002060"/>
                </a:solidFill>
              </a:rPr>
              <a:t>web</a:t>
            </a:r>
            <a:r>
              <a:rPr lang="ru-RU" sz="1600" dirty="0">
                <a:solidFill>
                  <a:srgbClr val="002060"/>
                </a:solidFill>
              </a:rPr>
              <a:t>- дизайнер, художник, дизайнер,  воспитатель в детском саду.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</a:rPr>
              <a:t>Конкретно не знаю, хочу многое попробовать в творчестве</a:t>
            </a:r>
          </a:p>
          <a:p>
            <a:pPr algn="just"/>
            <a:r>
              <a:rPr lang="ru-RU" sz="1600" b="1" i="1" dirty="0">
                <a:solidFill>
                  <a:srgbClr val="002060"/>
                </a:solidFill>
              </a:rPr>
              <a:t>Чем сильны? – </a:t>
            </a:r>
            <a:r>
              <a:rPr lang="ru-RU" sz="1600" dirty="0">
                <a:solidFill>
                  <a:srgbClr val="002060"/>
                </a:solidFill>
              </a:rPr>
              <a:t>творчеством,  верой, любовью к окружающим,  способностью понимать людей, миролюбием,  умением находить общий язык с людьми, добиваться всего, что хочу..</a:t>
            </a:r>
          </a:p>
          <a:p>
            <a:pPr algn="just"/>
            <a:endParaRPr lang="ru-RU" sz="1800" b="1" i="1" dirty="0">
              <a:solidFill>
                <a:srgbClr val="002060"/>
              </a:solidFill>
            </a:endParaRPr>
          </a:p>
          <a:p>
            <a:pPr algn="just"/>
            <a:endParaRPr lang="ru-RU" sz="2000" b="1" i="1" dirty="0">
              <a:solidFill>
                <a:srgbClr val="002060"/>
              </a:solidFill>
            </a:endParaRPr>
          </a:p>
          <a:p>
            <a:pPr algn="just"/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Юр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642924"/>
            <a:ext cx="3143272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42858"/>
            <a:ext cx="8501122" cy="357190"/>
          </a:xfrm>
        </p:spPr>
        <p:txBody>
          <a:bodyPr/>
          <a:lstStyle/>
          <a:p>
            <a:pPr algn="just"/>
            <a:r>
              <a:rPr lang="ru-RU" sz="3200" b="1" dirty="0">
                <a:solidFill>
                  <a:srgbClr val="FF0000"/>
                </a:solidFill>
              </a:rPr>
              <a:t>О готовности работать с детьми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642924"/>
            <a:ext cx="5500726" cy="4357700"/>
          </a:xfrm>
        </p:spPr>
        <p:txBody>
          <a:bodyPr/>
          <a:lstStyle/>
          <a:p>
            <a:pPr algn="just"/>
            <a:r>
              <a:rPr lang="ru-RU" sz="1800" b="1" i="1" dirty="0">
                <a:solidFill>
                  <a:srgbClr val="002060"/>
                </a:solidFill>
              </a:rPr>
              <a:t>Опыт общения с детьми:  </a:t>
            </a:r>
            <a:r>
              <a:rPr lang="ru-RU" sz="1800" dirty="0">
                <a:solidFill>
                  <a:srgbClr val="002060"/>
                </a:solidFill>
              </a:rPr>
              <a:t>11 чел. (из 12 чел)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</a:rPr>
              <a:t>Интересный опыт для общения</a:t>
            </a:r>
            <a:r>
              <a:rPr lang="ru-RU" sz="1800" dirty="0">
                <a:solidFill>
                  <a:srgbClr val="002060"/>
                </a:solidFill>
              </a:rPr>
              <a:t>: 6-12 лет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</a:rPr>
              <a:t>К какому виду художественной деятельности хотели бы побудить детей</a:t>
            </a:r>
            <a:r>
              <a:rPr lang="ru-RU" sz="1800" dirty="0">
                <a:solidFill>
                  <a:srgbClr val="002060"/>
                </a:solidFill>
              </a:rPr>
              <a:t>:</a:t>
            </a:r>
          </a:p>
          <a:p>
            <a:pPr algn="just">
              <a:buFontTx/>
              <a:buChar char="-"/>
            </a:pPr>
            <a:r>
              <a:rPr lang="ru-RU" sz="1600" dirty="0">
                <a:solidFill>
                  <a:srgbClr val="002060"/>
                </a:solidFill>
              </a:rPr>
              <a:t>изобразительная – 11 чел.</a:t>
            </a:r>
          </a:p>
          <a:p>
            <a:pPr algn="just">
              <a:buFontTx/>
              <a:buChar char="-"/>
            </a:pPr>
            <a:r>
              <a:rPr lang="ru-RU" sz="1600" dirty="0">
                <a:solidFill>
                  <a:srgbClr val="002060"/>
                </a:solidFill>
              </a:rPr>
              <a:t>декоративная – 1 чел</a:t>
            </a:r>
          </a:p>
          <a:p>
            <a:pPr algn="just">
              <a:buFontTx/>
              <a:buChar char="-"/>
            </a:pPr>
            <a:r>
              <a:rPr lang="ru-RU" sz="1600" dirty="0">
                <a:solidFill>
                  <a:srgbClr val="002060"/>
                </a:solidFill>
              </a:rPr>
              <a:t> конструктивная – 0 чел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</a:rPr>
              <a:t>Что было бы интереснее организовать для детей: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</a:rPr>
              <a:t>- </a:t>
            </a:r>
            <a:r>
              <a:rPr lang="ru-RU" sz="1600" dirty="0">
                <a:solidFill>
                  <a:srgbClr val="002060"/>
                </a:solidFill>
              </a:rPr>
              <a:t>учебное занятие -3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-мастер-класс, </a:t>
            </a:r>
            <a:r>
              <a:rPr lang="ru-RU" sz="1600" dirty="0" err="1">
                <a:solidFill>
                  <a:srgbClr val="002060"/>
                </a:solidFill>
              </a:rPr>
              <a:t>профпробу</a:t>
            </a:r>
            <a:r>
              <a:rPr lang="ru-RU" sz="1600" dirty="0">
                <a:solidFill>
                  <a:srgbClr val="002060"/>
                </a:solidFill>
              </a:rPr>
              <a:t> - 4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-изучение профессии дизайнер – 2 чел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- разработку творческого проекта -4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- творческую акцию (другое мероприятие) -2</a:t>
            </a:r>
          </a:p>
        </p:txBody>
      </p:sp>
      <p:pic>
        <p:nvPicPr>
          <p:cNvPr id="2050" name="Picture 2" descr="C:\Users\Юр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642924"/>
            <a:ext cx="3143272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42858"/>
            <a:ext cx="8501122" cy="357190"/>
          </a:xfrm>
        </p:spPr>
        <p:txBody>
          <a:bodyPr/>
          <a:lstStyle/>
          <a:p>
            <a:pPr algn="just"/>
            <a:r>
              <a:rPr lang="ru-RU" sz="3200" b="1" dirty="0">
                <a:solidFill>
                  <a:srgbClr val="FF0000"/>
                </a:solidFill>
              </a:rPr>
              <a:t>Ожидания от наставнической практике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642924"/>
            <a:ext cx="5500726" cy="4357700"/>
          </a:xfrm>
        </p:spPr>
        <p:txBody>
          <a:bodyPr/>
          <a:lstStyle/>
          <a:p>
            <a:pPr algn="just"/>
            <a:r>
              <a:rPr lang="ru-RU" sz="1800" b="1" i="1" dirty="0">
                <a:solidFill>
                  <a:srgbClr val="002060"/>
                </a:solidFill>
              </a:rPr>
              <a:t>Какие профессионально-важные качества развить: </a:t>
            </a:r>
            <a:r>
              <a:rPr lang="ru-RU" sz="1800" dirty="0">
                <a:solidFill>
                  <a:srgbClr val="002060"/>
                </a:solidFill>
              </a:rPr>
              <a:t>умение работать с детьми, организованность, творческие навыки, дисциплинированность, коммуникабельность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</a:rPr>
              <a:t>Узнать</a:t>
            </a:r>
            <a:r>
              <a:rPr lang="ru-RU" sz="1800" dirty="0">
                <a:solidFill>
                  <a:srgbClr val="002060"/>
                </a:solidFill>
              </a:rPr>
              <a:t>: как взаимодействовать с детьми, с социумом и открывать в них новое, как это быть педагогом,  как передавать свои знания, какого работать с детьми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</a:rPr>
              <a:t>Научиться</a:t>
            </a:r>
            <a:r>
              <a:rPr lang="ru-RU" sz="1800" dirty="0">
                <a:solidFill>
                  <a:srgbClr val="002060"/>
                </a:solidFill>
              </a:rPr>
              <a:t>: быть педагогом, чему-то новому, организовывать детей, 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</a:rPr>
              <a:t>А также</a:t>
            </a:r>
            <a:r>
              <a:rPr lang="ru-RU" sz="1800" dirty="0">
                <a:solidFill>
                  <a:srgbClr val="002060"/>
                </a:solidFill>
              </a:rPr>
              <a:t>: показать своё творчество, проверить на практике свои теоретические знания, зарекомендовать себя будущему работодателю, познакомиться с деятельностью организации, собрать материалы по дипломному проекту</a:t>
            </a:r>
          </a:p>
        </p:txBody>
      </p:sp>
      <p:pic>
        <p:nvPicPr>
          <p:cNvPr id="2050" name="Picture 2" descr="C:\Users\Юр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642924"/>
            <a:ext cx="3143272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936616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FF0000"/>
                </a:solidFill>
              </a:rPr>
              <a:t>Объём проделанной работы студентами с обучающимися изостудии при разработке ученических проектов в рамках реализации дополнительной образовательной программы</a:t>
            </a:r>
          </a:p>
        </p:txBody>
      </p:sp>
      <p:pic>
        <p:nvPicPr>
          <p:cNvPr id="3074" name="Picture 2" descr="C:\Users\Юр\Desktop\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1027" y="1779662"/>
            <a:ext cx="4524796" cy="2971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0763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214297"/>
            <a:ext cx="8415342" cy="428628"/>
          </a:xfrm>
        </p:spPr>
        <p:txBody>
          <a:bodyPr/>
          <a:lstStyle/>
          <a:p>
            <a:pPr algn="just"/>
            <a:r>
              <a:rPr lang="ru-RU" sz="3200" b="1" dirty="0">
                <a:solidFill>
                  <a:srgbClr val="FF0000"/>
                </a:solidFill>
              </a:rPr>
              <a:t>Давайте </a:t>
            </a:r>
            <a:r>
              <a:rPr lang="ru-RU" sz="3200" b="1" dirty="0" err="1">
                <a:solidFill>
                  <a:srgbClr val="FF0000"/>
                </a:solidFill>
              </a:rPr>
              <a:t>отрефлексируем</a:t>
            </a:r>
            <a:r>
              <a:rPr lang="ru-RU" sz="3200" b="1" dirty="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142990"/>
            <a:ext cx="5214974" cy="3286148"/>
          </a:xfrm>
        </p:spPr>
        <p:txBody>
          <a:bodyPr/>
          <a:lstStyle/>
          <a:p>
            <a:pPr marL="457200" indent="-457200" algn="just"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Оправдались ли мои ожидания от практики….</a:t>
            </a:r>
          </a:p>
          <a:p>
            <a:pPr marL="457200" indent="-457200" algn="just"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Что получилось лучше всего…</a:t>
            </a:r>
          </a:p>
          <a:p>
            <a:pPr marL="457200" indent="-457200" algn="just"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Что было самым сложным ……..</a:t>
            </a:r>
          </a:p>
          <a:p>
            <a:pPr marL="457200" indent="-457200" algn="just"/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142990"/>
            <a:ext cx="321471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214297"/>
            <a:ext cx="8415342" cy="428628"/>
          </a:xfrm>
        </p:spPr>
        <p:txBody>
          <a:bodyPr/>
          <a:lstStyle/>
          <a:p>
            <a:pPr algn="just"/>
            <a:r>
              <a:rPr lang="ru-RU" sz="3200" b="1" dirty="0">
                <a:solidFill>
                  <a:srgbClr val="FF0000"/>
                </a:solidFill>
              </a:rPr>
              <a:t>Давайте </a:t>
            </a:r>
            <a:r>
              <a:rPr lang="ru-RU" sz="3200" b="1" dirty="0" err="1">
                <a:solidFill>
                  <a:srgbClr val="FF0000"/>
                </a:solidFill>
              </a:rPr>
              <a:t>отрефлексируем</a:t>
            </a:r>
            <a:r>
              <a:rPr lang="ru-RU" sz="3200" b="1" dirty="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928676"/>
            <a:ext cx="4357718" cy="3857652"/>
          </a:xfrm>
        </p:spPr>
        <p:txBody>
          <a:bodyPr/>
          <a:lstStyle/>
          <a:p>
            <a:pPr marL="457200" indent="-457200" algn="just"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Какие чувства и эмоции испытали от..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Какое мнение у вас сложилось о..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Какие  компетенции освоили (развили), профессиональные умения приобрели…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Удалось ли вам на практике реализовать знания, полученные на практике в колледже (наставнические навыки)..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Мои пожелания…</a:t>
            </a:r>
          </a:p>
          <a:p>
            <a:pPr marL="457200" indent="-457200" algn="just">
              <a:buAutoNum type="arabicPeriod"/>
            </a:pP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000114"/>
            <a:ext cx="371477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6104</TotalTime>
  <Words>417</Words>
  <Application>Microsoft Office PowerPoint</Application>
  <PresentationFormat>Экран (16:9)</PresentationFormat>
  <Paragraphs>39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2_Тема Office</vt:lpstr>
      <vt:lpstr>Презентация PowerPoint</vt:lpstr>
      <vt:lpstr>Социальный портрет студента-наставника</vt:lpstr>
      <vt:lpstr>О готовности работать с детьми</vt:lpstr>
      <vt:lpstr>Ожидания от наставнической практике</vt:lpstr>
      <vt:lpstr>Объём проделанной работы студентами с обучающимися изостудии при разработке ученических проектов в рамках реализации дополнительной образовательной программы</vt:lpstr>
      <vt:lpstr>Давайте отрефлексируем…</vt:lpstr>
      <vt:lpstr>Давайте отрефлексируем…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Ильясов Евгений Ильдарович</dc:creator>
  <cp:lastModifiedBy>Ольга Герасимова</cp:lastModifiedBy>
  <cp:revision>699</cp:revision>
  <cp:lastPrinted>2015-02-16T09:36:54Z</cp:lastPrinted>
  <dcterms:created xsi:type="dcterms:W3CDTF">2014-07-24T12:35:41Z</dcterms:created>
  <dcterms:modified xsi:type="dcterms:W3CDTF">2024-11-18T14:00:59Z</dcterms:modified>
</cp:coreProperties>
</file>